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3" autoAdjust="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1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485" y="1310777"/>
            <a:ext cx="7772400" cy="971648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485" y="2284015"/>
            <a:ext cx="7772400" cy="87925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D61C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rot="10800000">
            <a:off x="317485" y="419215"/>
            <a:ext cx="853955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asco_skylights_spot1797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3414" y="329664"/>
            <a:ext cx="1248108" cy="940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71333"/>
            <a:ext cx="9161162" cy="33866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85" y="1926361"/>
            <a:ext cx="8539556" cy="671786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D61C2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5" y="2598147"/>
            <a:ext cx="8539556" cy="352801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485" y="6356350"/>
            <a:ext cx="2133600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D37493EF-C824-D744-A44E-4F45B9D50A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0800000">
            <a:off x="317485" y="6227182"/>
            <a:ext cx="853955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asco_skylights_spot1797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1391" y="6137632"/>
            <a:ext cx="713099" cy="537296"/>
          </a:xfrm>
          <a:prstGeom prst="rect">
            <a:avLst/>
          </a:prstGeom>
        </p:spPr>
      </p:pic>
      <p:pic>
        <p:nvPicPr>
          <p:cNvPr id="9" name="Picture 8" descr="Wasco-PowerPoint-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5652" cy="1727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535033" y="1240569"/>
            <a:ext cx="3097857" cy="23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85" y="2072238"/>
            <a:ext cx="8539556" cy="671786"/>
          </a:xfrm>
        </p:spPr>
        <p:txBody>
          <a:bodyPr lIns="0" tIns="0" rIns="0" bIns="0" anchor="t" anchorCtr="0">
            <a:normAutofit/>
          </a:bodyPr>
          <a:lstStyle>
            <a:lvl1pPr algn="l">
              <a:defRPr sz="1600" b="0" i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485" y="6356350"/>
            <a:ext cx="2133600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D37493EF-C824-D744-A44E-4F45B9D50A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0800000">
            <a:off x="317485" y="6227182"/>
            <a:ext cx="853955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asco_skylights_spot1797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1391" y="6137632"/>
            <a:ext cx="713099" cy="537296"/>
          </a:xfrm>
          <a:prstGeom prst="rect">
            <a:avLst/>
          </a:prstGeom>
        </p:spPr>
      </p:pic>
      <p:pic>
        <p:nvPicPr>
          <p:cNvPr id="9" name="Picture 8" descr="Wasco-PowerPoint-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5652" cy="1727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535033" y="1240569"/>
            <a:ext cx="3097857" cy="23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17501" y="2789195"/>
            <a:ext cx="4170300" cy="3087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4"/>
          </p:nvPr>
        </p:nvSpPr>
        <p:spPr>
          <a:xfrm>
            <a:off x="4702322" y="2789195"/>
            <a:ext cx="4154719" cy="3087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25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8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3849-0AC8-504D-990F-817F9F98C449}" type="datetimeFigureOut">
              <a:rPr lang="en-US" smtClean="0"/>
              <a:pPr/>
              <a:t>9/2/14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493EF-C824-D744-A44E-4F45B9D5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Presbyterian/St. Luke's Medical </a:t>
            </a:r>
            <a:r>
              <a:rPr lang="en-US" dirty="0" smtClean="0"/>
              <a:t>Center</a:t>
            </a:r>
            <a:br>
              <a:rPr lang="en-US" dirty="0" smtClean="0"/>
            </a:br>
            <a:r>
              <a:rPr lang="en-US" dirty="0" smtClean="0"/>
              <a:t>Denver</a:t>
            </a:r>
            <a:r>
              <a:rPr lang="en-US" dirty="0"/>
              <a:t>, CO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Parans</a:t>
            </a:r>
            <a:r>
              <a:rPr lang="en-US" dirty="0"/>
              <a:t> Solar Lighting System</a:t>
            </a:r>
          </a:p>
        </p:txBody>
      </p:sp>
      <p:pic>
        <p:nvPicPr>
          <p:cNvPr id="4" name="Picture 3" descr="Parans-Denv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4" y="2847516"/>
            <a:ext cx="5384095" cy="369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Planned renovations in the Neonatal Unit was a great opportunity to incorporate natural daylight into this sensitive healthcare space.</a:t>
            </a:r>
          </a:p>
          <a:p>
            <a:r>
              <a:rPr lang="en-US" dirty="0"/>
              <a:t>Remodeling was cosmetic, so any </a:t>
            </a:r>
            <a:r>
              <a:rPr lang="en-US" dirty="0" err="1"/>
              <a:t>daylighting</a:t>
            </a:r>
            <a:r>
              <a:rPr lang="en-US" dirty="0"/>
              <a:t> solution could not require extensive </a:t>
            </a:r>
            <a:r>
              <a:rPr lang="en-US" dirty="0" smtClean="0"/>
              <a:t>construction</a:t>
            </a:r>
            <a:endParaRPr lang="en-US" dirty="0"/>
          </a:p>
          <a:p>
            <a:r>
              <a:rPr lang="en-US" dirty="0"/>
              <a:t>Heat gain a major factor in the Neonatal Unit, a critical care environment</a:t>
            </a:r>
          </a:p>
        </p:txBody>
      </p:sp>
    </p:spTree>
    <p:extLst>
      <p:ext uri="{BB962C8B-B14F-4D97-AF65-F5344CB8AC3E}">
        <p14:creationId xmlns:p14="http://schemas.microsoft.com/office/powerpoint/2010/main" val="640307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5" y="2598147"/>
            <a:ext cx="4488654" cy="35280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Parans</a:t>
            </a:r>
            <a:r>
              <a:rPr lang="en-US" dirty="0"/>
              <a:t> Solar Lighting System was the perfect and only viable solution.</a:t>
            </a:r>
          </a:p>
          <a:p>
            <a:r>
              <a:rPr lang="en-US" dirty="0"/>
              <a:t>Two </a:t>
            </a:r>
            <a:r>
              <a:rPr lang="en-US" dirty="0" err="1"/>
              <a:t>Parans</a:t>
            </a:r>
            <a:r>
              <a:rPr lang="en-US" dirty="0"/>
              <a:t> receivers were placed on the roof, </a:t>
            </a:r>
            <a:r>
              <a:rPr lang="en-US" dirty="0" smtClean="0"/>
              <a:t>harvesting </a:t>
            </a:r>
            <a:r>
              <a:rPr lang="en-US" dirty="0"/>
              <a:t>natural sunlight by continuously tracking the sun all day to transmit full-spectrum natural daylight through fiber optic cables to four </a:t>
            </a:r>
            <a:r>
              <a:rPr lang="en-US" dirty="0" err="1"/>
              <a:t>Parans</a:t>
            </a:r>
            <a:r>
              <a:rPr lang="en-US" dirty="0"/>
              <a:t> Solar Luminaires.</a:t>
            </a:r>
          </a:p>
        </p:txBody>
      </p:sp>
      <p:pic>
        <p:nvPicPr>
          <p:cNvPr id="5" name="Picture 4" descr="unit-cab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19" y="2850553"/>
            <a:ext cx="3979153" cy="2711130"/>
          </a:xfrm>
          <a:prstGeom prst="rect">
            <a:avLst/>
          </a:prstGeom>
        </p:spPr>
      </p:pic>
      <p:pic>
        <p:nvPicPr>
          <p:cNvPr id="6" name="Picture 5" descr="parans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95" y="2054378"/>
            <a:ext cx="3168268" cy="2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9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485" y="2072237"/>
            <a:ext cx="4170316" cy="716957"/>
          </a:xfrm>
        </p:spPr>
        <p:txBody>
          <a:bodyPr/>
          <a:lstStyle/>
          <a:p>
            <a:r>
              <a:rPr lang="en-US" dirty="0"/>
              <a:t>Delivers full-spectrum natural light with no heat gain or costly construction.</a:t>
            </a:r>
          </a:p>
        </p:txBody>
      </p:sp>
      <p:pic>
        <p:nvPicPr>
          <p:cNvPr id="3" name="Content Placeholder 2" descr="Parans-Denver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5207"/>
          <a:stretch>
            <a:fillRect/>
          </a:stretch>
        </p:blipFill>
        <p:spPr>
          <a:xfrm>
            <a:off x="317485" y="2789195"/>
            <a:ext cx="4154719" cy="3087688"/>
          </a:xfrm>
        </p:spPr>
      </p:pic>
      <p:pic>
        <p:nvPicPr>
          <p:cNvPr id="6" name="Content Placeholder 5" descr="photo-1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r="1917"/>
          <a:stretch>
            <a:fillRect/>
          </a:stretch>
        </p:blipFill>
        <p:spPr>
          <a:xfrm>
            <a:off x="4694238" y="2789238"/>
            <a:ext cx="4170362" cy="3087687"/>
          </a:xfrm>
        </p:spPr>
      </p:pic>
    </p:spTree>
    <p:extLst>
      <p:ext uri="{BB962C8B-B14F-4D97-AF65-F5344CB8AC3E}">
        <p14:creationId xmlns:p14="http://schemas.microsoft.com/office/powerpoint/2010/main" val="217920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7485" y="2384597"/>
            <a:ext cx="8539556" cy="37415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"Using no electricity, they created beautiful, healthy natural sunlight! I'm very happy with the results."  </a:t>
            </a:r>
          </a:p>
          <a:p>
            <a:pPr marL="0" indent="0">
              <a:buNone/>
            </a:pPr>
            <a:r>
              <a:rPr lang="en-US" i="1" dirty="0"/>
              <a:t>Darla Van Essen, Hospital Administrator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"It works exactly as advertised, delivering full-spectrum natural light where it's needed most, and with no heat gain or costly construction."  </a:t>
            </a:r>
          </a:p>
          <a:p>
            <a:pPr marL="0" indent="0">
              <a:buNone/>
            </a:pPr>
            <a:r>
              <a:rPr lang="en-US" i="1" dirty="0"/>
              <a:t>Vic Vigil, Maintenance Manager</a:t>
            </a:r>
          </a:p>
        </p:txBody>
      </p:sp>
    </p:spTree>
    <p:extLst>
      <p:ext uri="{BB962C8B-B14F-4D97-AF65-F5344CB8AC3E}">
        <p14:creationId xmlns:p14="http://schemas.microsoft.com/office/powerpoint/2010/main" val="3834278028"/>
      </p:ext>
    </p:extLst>
  </p:cSld>
  <p:clrMapOvr>
    <a:masterClrMapping/>
  </p:clrMapOvr>
</p:sld>
</file>

<file path=ppt/theme/theme1.xml><?xml version="1.0" encoding="utf-8"?>
<a:theme xmlns:a="http://schemas.openxmlformats.org/drawingml/2006/main" name="Case Study">
  <a:themeElements>
    <a:clrScheme name="Custom 14">
      <a:dk1>
        <a:sysClr val="windowText" lastClr="000000"/>
      </a:dk1>
      <a:lt1>
        <a:sysClr val="window" lastClr="FFFFFF"/>
      </a:lt1>
      <a:dk2>
        <a:srgbClr val="887766"/>
      </a:dk2>
      <a:lt2>
        <a:srgbClr val="EEECE1"/>
      </a:lt2>
      <a:accent1>
        <a:srgbClr val="C37C13"/>
      </a:accent1>
      <a:accent2>
        <a:srgbClr val="8A8D09"/>
      </a:accent2>
      <a:accent3>
        <a:srgbClr val="CBB677"/>
      </a:accent3>
      <a:accent4>
        <a:srgbClr val="596E85"/>
      </a:accent4>
      <a:accent5>
        <a:srgbClr val="7AB8CF"/>
      </a:accent5>
      <a:accent6>
        <a:srgbClr val="C77E5B"/>
      </a:accent6>
      <a:hlink>
        <a:srgbClr val="E51B24"/>
      </a:hlink>
      <a:folHlink>
        <a:srgbClr val="8877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Case Study.potx</Template>
  <TotalTime>119</TotalTime>
  <Words>183</Words>
  <Application>Microsoft Macintosh PowerPoint</Application>
  <PresentationFormat>On-screen Show (4:3)</PresentationFormat>
  <Paragraphs>15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Case Study</vt:lpstr>
      <vt:lpstr>Presbyterian/St. Luke's Medical Center Denver, CO</vt:lpstr>
      <vt:lpstr>CHALLENGE</vt:lpstr>
      <vt:lpstr>SOLUTION</vt:lpstr>
      <vt:lpstr>Delivers full-spectrum natural light with no heat gain or costly construction.</vt:lpstr>
      <vt:lpstr>PowerPoint Presentation</vt:lpstr>
    </vt:vector>
  </TitlesOfParts>
  <Company>Pennisi &amp; Lamare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Playland Ice Casino, Rye, New York  </dc:title>
  <dc:creator>Steve Pennisi</dc:creator>
  <cp:lastModifiedBy>James Lucas</cp:lastModifiedBy>
  <cp:revision>23</cp:revision>
  <dcterms:created xsi:type="dcterms:W3CDTF">2014-08-11T17:23:45Z</dcterms:created>
  <dcterms:modified xsi:type="dcterms:W3CDTF">2014-09-02T19:34:30Z</dcterms:modified>
</cp:coreProperties>
</file>